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0" r:id="rId1"/>
    <p:sldMasterId id="2147483781" r:id="rId2"/>
    <p:sldMasterId id="2147483782" r:id="rId3"/>
    <p:sldMasterId id="2147483783" r:id="rId4"/>
  </p:sldMasterIdLst>
  <p:notesMasterIdLst>
    <p:notesMasterId r:id="rId2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24377650" cy="13716000"/>
  <p:notesSz cx="6858000" cy="9144000"/>
  <p:embeddedFontLst>
    <p:embeddedFont>
      <p:font typeface="Amatic SC" panose="00000500000000000000" pitchFamily="2" charset="-79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Helvetica Neue" panose="020B0600000101010101" charset="0"/>
      <p:regular r:id="rId32"/>
      <p:bold r:id="rId33"/>
      <p:italic r:id="rId34"/>
      <p:boldItalic r:id="rId35"/>
    </p:embeddedFont>
    <p:embeddedFont>
      <p:font typeface="Inconsolata" pitchFamily="2" charset="0"/>
      <p:regular r:id="rId36"/>
      <p:bold r:id="rId37"/>
    </p:embeddedFont>
    <p:embeddedFont>
      <p:font typeface="Lato Light" panose="020F0502020204030203" pitchFamily="34" charset="0"/>
      <p:regular r:id="rId38"/>
      <p:bold r:id="rId39"/>
      <p:italic r:id="rId40"/>
      <p:boldItalic r:id="rId41"/>
    </p:embeddedFont>
    <p:embeddedFont>
      <p:font typeface="Poppins" panose="00000500000000000000" pitchFamily="2" charset="0"/>
      <p:regular r:id="rId42"/>
      <p:bold r:id="rId43"/>
      <p:italic r:id="rId44"/>
      <p:boldItalic r:id="rId45"/>
    </p:embeddedFont>
    <p:embeddedFont>
      <p:font typeface="Poppins Medium" panose="00000600000000000000" pitchFamily="2" charset="0"/>
      <p:regular r:id="rId46"/>
      <p:bold r:id="rId47"/>
      <p:italic r:id="rId48"/>
      <p:bold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  <p:embeddedFont>
      <p:font typeface="Roboto Black" panose="02000000000000000000" pitchFamily="2" charset="0"/>
      <p:bold r:id="rId54"/>
      <p:boldItalic r:id="rId55"/>
    </p:embeddedFont>
    <p:embeddedFont>
      <p:font typeface="Roboto Light" panose="02000000000000000000" pitchFamily="2" charset="0"/>
      <p:regular r:id="rId56"/>
      <p:bold r:id="rId57"/>
      <p:italic r:id="rId58"/>
      <p:boldItalic r:id="rId59"/>
    </p:embeddedFont>
    <p:embeddedFont>
      <p:font typeface="Roboto Medium" panose="02000000000000000000" pitchFamily="2" charset="0"/>
      <p:regular r:id="rId60"/>
      <p:bold r:id="rId61"/>
      <p:italic r:id="rId62"/>
      <p:boldItalic r:id="rId63"/>
    </p:embeddedFont>
    <p:embeddedFont>
      <p:font typeface="Roboto Thin" panose="02000000000000000000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03FA6A-C9BB-4DCB-90FC-703BF3B1C47B}">
  <a:tblStyle styleId="{D903FA6A-C9BB-4DCB-90FC-703BF3B1C4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9" autoAdjust="0"/>
    <p:restoredTop sz="94660"/>
  </p:normalViewPr>
  <p:slideViewPr>
    <p:cSldViewPr snapToGrid="0">
      <p:cViewPr varScale="1">
        <p:scale>
          <a:sx n="35" d="100"/>
          <a:sy n="35" d="100"/>
        </p:scale>
        <p:origin x="114" y="474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1.fntdata"/><Relationship Id="rId21" Type="http://schemas.openxmlformats.org/officeDocument/2006/relationships/slide" Target="slides/slide17.xml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63" Type="http://schemas.openxmlformats.org/officeDocument/2006/relationships/font" Target="fonts/font38.fntdata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4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font" Target="fonts/font33.fntdata"/><Relationship Id="rId66" Type="http://schemas.openxmlformats.org/officeDocument/2006/relationships/font" Target="fonts/font41.fntdata"/><Relationship Id="rId5" Type="http://schemas.openxmlformats.org/officeDocument/2006/relationships/slide" Target="slides/slide1.xml"/><Relationship Id="rId61" Type="http://schemas.openxmlformats.org/officeDocument/2006/relationships/font" Target="fonts/font3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font" Target="fonts/font31.fntdata"/><Relationship Id="rId64" Type="http://schemas.openxmlformats.org/officeDocument/2006/relationships/font" Target="fonts/font39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2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59" Type="http://schemas.openxmlformats.org/officeDocument/2006/relationships/font" Target="fonts/font34.fntdata"/><Relationship Id="rId67" Type="http://schemas.openxmlformats.org/officeDocument/2006/relationships/font" Target="fonts/font42.fntdata"/><Relationship Id="rId20" Type="http://schemas.openxmlformats.org/officeDocument/2006/relationships/slide" Target="slides/slide16.xml"/><Relationship Id="rId41" Type="http://schemas.openxmlformats.org/officeDocument/2006/relationships/font" Target="fonts/font16.fntdata"/><Relationship Id="rId54" Type="http://schemas.openxmlformats.org/officeDocument/2006/relationships/font" Target="fonts/font29.fntdata"/><Relationship Id="rId62" Type="http://schemas.openxmlformats.org/officeDocument/2006/relationships/font" Target="fonts/font37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font" Target="fonts/font32.fntdata"/><Relationship Id="rId10" Type="http://schemas.openxmlformats.org/officeDocument/2006/relationships/slide" Target="slides/slide6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60" Type="http://schemas.openxmlformats.org/officeDocument/2006/relationships/font" Target="fonts/font35.fntdata"/><Relationship Id="rId65" Type="http://schemas.openxmlformats.org/officeDocument/2006/relationships/font" Target="fonts/font4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14.fntdata"/><Relationship Id="rId34" Type="http://schemas.openxmlformats.org/officeDocument/2006/relationships/font" Target="fonts/font9.fntdata"/><Relationship Id="rId50" Type="http://schemas.openxmlformats.org/officeDocument/2006/relationships/font" Target="fonts/font25.fntdata"/><Relationship Id="rId55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g8bd883d69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8" name="Google Shape;2408;g8bd883d69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ef3c98295e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ef3c98295e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8bd883d69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8bd883d69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ef53902a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ef53902a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g8bd883d690_5_5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9" name="Google Shape;2449;g8bd883d690_5_5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8bd883d69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" name="Google Shape;2457;g8bd883d69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8bd883d69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8bd883d69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8bd883d69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2" name="Google Shape;2472;g8bd883d69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ef53902af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ef53902af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ef35b20248_0_2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" name="Google Shape;2488;gef35b20248_0_2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e09e24a58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e09e24a58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ge09e24a58b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gef35b20248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5" name="Google Shape;2495;gef35b20248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8bd883d690_5_4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8bd883d690_5_4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8bd883d690_5_3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8bd883d690_5_3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g8bd883d6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3" name="Google Shape;2363;g8bd883d6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ef35b2024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ef35b2024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8bd883d690_5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" name="Google Shape;2379;g8bd883d690_5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ef3c98295e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ef3c98295e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04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10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64" name="Google Shape;1564;p10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65" name="Google Shape;1565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6" name="Google Shape;1566;p10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7" name="Google Shape;1567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8" name="Google Shape;1568;p10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69" name="Google Shape;1569;p104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104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73" name="Google Shape;1573;p104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4" name="Google Shape;1574;p104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5" name="Google Shape;1575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6" name="Google Shape;1576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7" name="Google Shape;1577;p104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8" name="Google Shape;1578;p104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9" name="Google Shape;1579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0" name="Google Shape;1580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1" name="Google Shape;1581;p104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2" name="Google Shape;1582;p104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83" name="Google Shape;1583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4" name="Google Shape;1584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5" name="Google Shape;1585;p104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6" name="Google Shape;1586;p104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7" name="Google Shape;158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8" name="Google Shape;158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9" name="Google Shape;1589;p104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0" name="Google Shape;1590;p104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91" name="Google Shape;1591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92" name="Google Shape;1592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3" name="Google Shape;1593;p104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4" name="Google Shape;1594;p104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5" name="Google Shape;1595;p104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6" name="Google Shape;1596;p10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7" name="Google Shape;1597;p104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05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10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01" name="Google Shape;1601;p10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02" name="Google Shape;1602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3" name="Google Shape;1603;p10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04" name="Google Shape;1604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5" name="Google Shape;1605;p10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606" name="Google Shape;1606;p105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7" name="Google Shape;1607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10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0" name="Google Shape;1610;p105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1" name="Google Shape;1611;p105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12" name="Google Shape;1612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105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5" name="Google Shape;1615;p105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105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7" name="Google Shape;1617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10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0" name="Google Shape;1620;p105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1" name="Google Shape;1621;p105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22" name="Google Shape;1622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105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5" name="Google Shape;1625;p105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105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7" name="Google Shape;1627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9" name="Google Shape;1629;p105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0" name="Google Shape;1630;p105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1" name="Google Shape;1631;p105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32" name="Google Shape;1632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10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5" name="Google Shape;1635;p105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6" name="Google Shape;1636;p105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7" name="Google Shape;1637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8" name="Google Shape;1638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9" name="Google Shape;1639;p10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0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2" name="Google Shape;1642;p10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43" name="Google Shape;1643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4" name="Google Shape;1644;p10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5" name="Google Shape;1645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6" name="Google Shape;1646;p10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7" name="Google Shape;1647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8" name="Google Shape;1648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9" name="Google Shape;1649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106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2" name="Google Shape;1652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3" name="Google Shape;1653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54" name="Google Shape;1654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106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7" name="Google Shape;1657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8" name="Google Shape;1658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9" name="Google Shape;1659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1" name="Google Shape;1661;p106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2" name="Google Shape;1662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3" name="Google Shape;1663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64" name="Google Shape;1664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106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7" name="Google Shape;1667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8" name="Google Shape;1668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9" name="Google Shape;1669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106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2" name="Google Shape;1672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3" name="Google Shape;1673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74" name="Google Shape;1674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106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7" name="Google Shape;1677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8" name="Google Shape;1678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9" name="Google Shape;1679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106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2" name="Google Shape;1682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3" name="Google Shape;1683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84" name="Google Shape;1684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5" name="Google Shape;1685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6" name="Google Shape;1686;p106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9" name="Google Shape;1689;p10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90" name="Google Shape;1690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1" name="Google Shape;1691;p10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92" name="Google Shape;1692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3" name="Google Shape;1693;p10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4" name="Google Shape;1694;p107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5" name="Google Shape;1695;p107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6" name="Google Shape;1696;p10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107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9" name="Google Shape;1699;p107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0" name="Google Shape;1700;p107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701" name="Google Shape;1701;p10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107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4" name="Google Shape;1704;p107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5" name="Google Shape;1705;p107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6" name="Google Shape;1706;p10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107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9" name="Google Shape;1709;p107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0" name="Google Shape;1710;p107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11" name="Google Shape;1711;p10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3" name="Google Shape;1713;p107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4" name="Google Shape;1714;p107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5" name="Google Shape;1715;p107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6" name="Google Shape;1716;p10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107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9" name="Google Shape;1719;p107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107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21" name="Google Shape;1721;p10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3" name="Google Shape;1723;p107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4" name="Google Shape;1724;p107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5" name="Google Shape;1725;p107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6" name="Google Shape;1726;p10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107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9" name="Google Shape;1729;p107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0" name="Google Shape;1730;p107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31" name="Google Shape;1731;p10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2" name="Google Shape;1732;p10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3" name="Google Shape;1733;p107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0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36" name="Google Shape;1736;p10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37" name="Google Shape;1737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8" name="Google Shape;1738;p10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9" name="Google Shape;1739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0" name="Google Shape;1740;p10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1" name="Google Shape;1741;p108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108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8"/>
          <p:cNvSpPr txBox="1">
            <a:spLocks noGrp="1"/>
          </p:cNvSpPr>
          <p:nvPr>
            <p:ph type="subTitle" idx="3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6" name="Google Shape;1746;p108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" name="Google Shape;1749;p108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108"/>
          <p:cNvSpPr txBox="1">
            <a:spLocks noGrp="1"/>
          </p:cNvSpPr>
          <p:nvPr>
            <p:ph type="subTitle" idx="4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51" name="Google Shape;1751;p108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52" name="Google Shape;1752;p10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53" name="Google Shape;1753;p10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108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108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7" name="Google Shape;1757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10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59" name="Google Shape;1759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0" name="Google Shape;1760;p10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1" name="Google Shape;1761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2" name="Google Shape;1762;p10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3" name="Google Shape;1763;p109"/>
          <p:cNvSpPr txBox="1">
            <a:spLocks noGrp="1"/>
          </p:cNvSpPr>
          <p:nvPr>
            <p:ph type="subTitle" idx="2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4" name="Google Shape;1764;p109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5" name="Google Shape;1765;p109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109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7" name="Google Shape;1767;p109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109"/>
          <p:cNvSpPr txBox="1">
            <a:spLocks noGrp="1"/>
          </p:cNvSpPr>
          <p:nvPr>
            <p:ph type="subTitle" idx="3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71" name="Google Shape;1771;p11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72" name="Google Shape;1772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3" name="Google Shape;1773;p1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4" name="Google Shape;1774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5" name="Google Shape;1775;p11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76" name="Google Shape;1776;p110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10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110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110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110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10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2" name="Google Shape;1782;p110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10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110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110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10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110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8" name="Google Shape;1788;p110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9" name="Google Shape;1789;p110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110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110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2" name="Google Shape;1792;p110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3" name="Google Shape;1793;p110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4" name="Google Shape;1794;p110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5" name="Google Shape;1795;p110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11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9" name="Google Shape;1799;p11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0" name="Google Shape;1800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1" name="Google Shape;1801;p1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02" name="Google Shape;1802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3" name="Google Shape;1803;p11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4" name="Google Shape;1804;p111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5" name="Google Shape;1805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111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9" name="Google Shape;1809;p111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0" name="Google Shape;1810;p111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11" name="Google Shape;1811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11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11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1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8" name="Google Shape;1818;p11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19" name="Google Shape;1819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0" name="Google Shape;1820;p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21" name="Google Shape;1821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2" name="Google Shape;1822;p11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3" name="Google Shape;1823;p11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4" name="Google Shape;1824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11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8" name="Google Shape;1828;p11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9" name="Google Shape;1829;p11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30" name="Google Shape;1830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1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7" name="Google Shape;1837;p1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38" name="Google Shape;1838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9" name="Google Shape;1839;p1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40" name="Google Shape;1840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1" name="Google Shape;1841;p1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2" name="Google Shape;1842;p11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3" name="Google Shape;1843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11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7" name="Google Shape;1847;p11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8" name="Google Shape;1848;p11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49" name="Google Shape;1849;p11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11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11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11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1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1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6" name="Google Shape;1856;p1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57" name="Google Shape;1857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8" name="Google Shape;1858;p1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9" name="Google Shape;1859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0" name="Google Shape;1860;p1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1" name="Google Shape;1861;p11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2" name="Google Shape;1862;p11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11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11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11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6" name="Google Shape;1866;p11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7" name="Google Shape;1867;p11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68" name="Google Shape;1868;p11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11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11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11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11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5" name="Google Shape;1875;p11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6" name="Google Shape;1876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7" name="Google Shape;1877;p1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8" name="Google Shape;1878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9" name="Google Shape;1879;p11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0" name="Google Shape;1880;p115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1" name="Google Shape;1881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115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5" name="Google Shape;1885;p115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6" name="Google Shape;1886;p115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7" name="Google Shape;1887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115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89" name="Google Shape;1889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1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1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1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7" name="Google Shape;1897;p11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98" name="Google Shape;1898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9" name="Google Shape;1899;p1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00" name="Google Shape;1900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1" name="Google Shape;1901;p11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2" name="Google Shape;1902;p116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3" name="Google Shape;1903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116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7" name="Google Shape;1907;p116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8" name="Google Shape;1908;p116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9" name="Google Shape;1909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116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11" name="Google Shape;1911;p11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11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1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1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1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1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9" name="Google Shape;1919;p11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20" name="Google Shape;1920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1" name="Google Shape;1921;p1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22" name="Google Shape;1922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3" name="Google Shape;1923;p11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4" name="Google Shape;1924;p11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5" name="Google Shape;1925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11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9" name="Google Shape;1929;p11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30" name="Google Shape;1930;p11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31" name="Google Shape;1931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11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33" name="Google Shape;1933;p11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11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11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11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11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11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1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1" name="Google Shape;1941;p1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42" name="Google Shape;1942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3" name="Google Shape;1943;p1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44" name="Google Shape;1944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5" name="Google Shape;1945;p11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6" name="Google Shape;1946;p11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7" name="Google Shape;1947;p11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11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11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1" name="Google Shape;1951;p11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2" name="Google Shape;1952;p11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3" name="Google Shape;1953;p11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11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55" name="Google Shape;1955;p11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1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1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11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3" name="Google Shape;1963;p11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64" name="Google Shape;196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5" name="Google Shape;1965;p1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6" name="Google Shape;196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7" name="Google Shape;1967;p11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8" name="Google Shape;1968;p119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9" name="Google Shape;196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119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5" name="Google Shape;1975;p119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6" name="Google Shape;1976;p119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7" name="Google Shape;1977;p119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8" name="Google Shape;1978;p119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79" name="Google Shape;1979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Google Shape;1980;p11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1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1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1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8" name="Google Shape;1988;p12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89" name="Google Shape;198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0" name="Google Shape;1990;p1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91" name="Google Shape;199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2" name="Google Shape;1992;p12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3" name="Google Shape;1993;p120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4" name="Google Shape;199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120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0" name="Google Shape;2000;p120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1" name="Google Shape;2001;p120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2" name="Google Shape;2002;p120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3" name="Google Shape;2003;p120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04" name="Google Shape;2004;p12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2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12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12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12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p12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12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3" name="Google Shape;2013;p12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14" name="Google Shape;201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5" name="Google Shape;2015;p1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6" name="Google Shape;201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7" name="Google Shape;2017;p12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8" name="Google Shape;2018;p12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9" name="Google Shape;201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Google Shape;202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12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5" name="Google Shape;2025;p12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6" name="Google Shape;2026;p12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7" name="Google Shape;2027;p12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8" name="Google Shape;2028;p12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29" name="Google Shape;2029;p12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0" name="Google Shape;2030;p12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1" name="Google Shape;2031;p12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12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12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2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12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1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8" name="Google Shape;2038;p12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39" name="Google Shape;203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0" name="Google Shape;2040;p1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41" name="Google Shape;204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2" name="Google Shape;2042;p12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3" name="Google Shape;2043;p12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4" name="Google Shape;2044;p12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12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12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12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12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12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50" name="Google Shape;2050;p12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51" name="Google Shape;2051;p12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52" name="Google Shape;2052;p12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53" name="Google Shape;2053;p12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54" name="Google Shape;2054;p12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12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Google Shape;2056;p12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Google Shape;2057;p12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Google Shape;2058;p12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Google Shape;2059;p12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1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3" name="Google Shape;2063;p1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64" name="Google Shape;2064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5" name="Google Shape;2065;p1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6" name="Google Shape;2066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7" name="Google Shape;2067;p1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8" name="Google Shape;2068;p123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9" name="Google Shape;2069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123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1" name="Google Shape;2071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123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3" name="Google Shape;2073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123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5" name="Google Shape;2075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123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7" name="Google Shape;2077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123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9" name="Google Shape;2079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123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81" name="Google Shape;2081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3" name="Google Shape;2083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4" name="Google Shape;2084;p12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5" name="Google Shape;2085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6" name="Google Shape;2086;p123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Google Shape;2087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1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1" name="Google Shape;2091;p1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92" name="Google Shape;2092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3" name="Google Shape;2093;p1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94" name="Google Shape;2094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5" name="Google Shape;2095;p1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6" name="Google Shape;2096;p12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7" name="Google Shape;2097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124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9" name="Google Shape;2099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12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1" name="Google Shape;2101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124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3" name="Google Shape;2103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124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5" name="Google Shape;2105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12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7" name="Google Shape;2107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12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09" name="Google Shape;2109;p12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1" name="Google Shape;2111;p12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Google Shape;2112;p12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3" name="Google Shape;2113;p12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4" name="Google Shape;2114;p12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12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1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9" name="Google Shape;2119;p1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20" name="Google Shape;2120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1" name="Google Shape;2121;p1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22" name="Google Shape;2122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3" name="Google Shape;2123;p1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4" name="Google Shape;2124;p12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5" name="Google Shape;2125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12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7" name="Google Shape;2127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12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9" name="Google Shape;2129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12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1" name="Google Shape;2131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12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3" name="Google Shape;2133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12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5" name="Google Shape;2135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12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37" name="Google Shape;2137;p12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Google Shape;2139;p12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Google Shape;2140;p12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p12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2" name="Google Shape;2142;p12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12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2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1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7" name="Google Shape;2147;p1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8" name="Google Shape;2148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9" name="Google Shape;2149;p1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50" name="Google Shape;2150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1" name="Google Shape;2151;p1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2" name="Google Shape;2152;p12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3" name="Google Shape;2153;p12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12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5" name="Google Shape;2155;p12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12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7" name="Google Shape;2157;p12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12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9" name="Google Shape;2159;p12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12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61" name="Google Shape;2161;p12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12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63" name="Google Shape;2163;p12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12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65" name="Google Shape;2165;p12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7" name="Google Shape;2167;p12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Google Shape;2168;p12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12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12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12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1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4" name="Google Shape;2174;p1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75" name="Google Shape;2175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6" name="Google Shape;2176;p1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7" name="Google Shape;2177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8" name="Google Shape;2178;p1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9" name="Google Shape;2179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127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1" name="Google Shape;2181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2" name="Google Shape;2182;p127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3" name="Google Shape;2183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127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5" name="Google Shape;2185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127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7" name="Google Shape;2187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127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9" name="Google Shape;2189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127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91" name="Google Shape;2191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127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93" name="Google Shape;2193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127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95" name="Google Shape;2195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8" name="Google Shape;2198;p12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12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12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5" name="Google Shape;2205;p1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06" name="Google Shape;2206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7" name="Google Shape;2207;p1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8" name="Google Shape;2208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9" name="Google Shape;2209;p1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0" name="Google Shape;2210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128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2" name="Google Shape;2212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p128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4" name="Google Shape;2214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128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6" name="Google Shape;2216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128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8" name="Google Shape;2218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9" name="Google Shape;2219;p128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20" name="Google Shape;2220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1" name="Google Shape;2221;p128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22" name="Google Shape;2222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128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24" name="Google Shape;2224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128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26" name="Google Shape;2226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Google Shape;2230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1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6" name="Google Shape;2236;p1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37" name="Google Shape;2237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8" name="Google Shape;2238;p1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9" name="Google Shape;2239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0" name="Google Shape;2240;p1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1" name="Google Shape;2241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p12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3" name="Google Shape;2243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4" name="Google Shape;2244;p12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5" name="Google Shape;2245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12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7" name="Google Shape;2247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12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9" name="Google Shape;2249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12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51" name="Google Shape;2251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12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53" name="Google Shape;2253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12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55" name="Google Shape;2255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p1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57" name="Google Shape;2257;p12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0" name="Google Shape;2260;p12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1" name="Google Shape;2261;p12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2" name="Google Shape;2262;p12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3" name="Google Shape;2263;p12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p12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7" name="Google Shape;2267;p1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68" name="Google Shape;2268;p1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9" name="Google Shape;2269;p1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70" name="Google Shape;2270;p1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1" name="Google Shape;2271;p1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2" name="Google Shape;2272;p13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13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4" name="Google Shape;2274;p13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13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6" name="Google Shape;2276;p13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13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8" name="Google Shape;2278;p13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13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80" name="Google Shape;2280;p13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13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82" name="Google Shape;2282;p13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13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84" name="Google Shape;2284;p13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13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86" name="Google Shape;2286;p13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13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88" name="Google Shape;2288;p13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3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3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13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3" name="Google Shape;2293;p13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4" name="Google Shape;2294;p13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5" name="Google Shape;2295;p13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7" name="Google Shape;2297;p13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8" name="Google Shape;2298;p131"/>
          <p:cNvSpPr txBox="1">
            <a:spLocks noGrp="1"/>
          </p:cNvSpPr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99" name="Google Shape;2299;p1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0" name="Google Shape;2300;p13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301" name="Google Shape;230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302" name="Google Shape;2302;p131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303" name="Google Shape;2303;p131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5" name="Google Shape;2305;p13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6" name="Google Shape;2306;p1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7" name="Google Shape;2307;p13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08" name="Google Shape;2308;p132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9" name="Google Shape;230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3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2" name="Google Shape;2312;p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13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5" name="Google Shape;2315;p1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p134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7" name="Google Shape;2317;p134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9" name="Google Shape;2319;p13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0" name="Google Shape;2320;p13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21" name="Google Shape;2321;p135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322" name="Google Shape;232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p1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5" name="Google Shape;2325;p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6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61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9" name="Google Shape;106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1508" y="1323035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3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4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5" name="Google Shape;1075;p64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6" name="Google Shape;1076;p64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7" name="Google Shape;1077;p64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8" name="Google Shape;1078;p64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9" name="Google Shape;1079;p64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80" name="Google Shape;1080;p64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81" name="Google Shape;1081;p64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82" name="Google Shape;1082;p64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83" name="Google Shape;1083;p64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84" name="Google Shape;1084;p64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5" name="Google Shape;1085;p64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6" name="Google Shape;1086;p64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7" name="Google Shape;1087;p64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p65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5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91" name="Google Shape;1091;p65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3" name="Google Shape;1093;p66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6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5" name="Google Shape;1095;p66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6" name="Google Shape;1096;p66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7" name="Google Shape;1097;p66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6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9" name="Google Shape;1099;p66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0" name="Google Shape;1100;p66"/>
          <p:cNvCxnSpPr>
            <a:stCxn id="1101" idx="0"/>
            <a:endCxn id="1102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3" name="Google Shape;1103;p66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4" name="Google Shape;1104;p66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5" name="Google Shape;1105;p66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6" name="Google Shape;1106;p66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6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6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6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6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66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66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6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66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6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6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6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7" name="Google Shape;1117;p66"/>
          <p:cNvCxnSpPr>
            <a:stCxn id="1118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9" name="Google Shape;1119;p66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66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1" name="Google Shape;1121;p66"/>
          <p:cNvCxnSpPr>
            <a:stCxn id="1122" idx="0"/>
            <a:endCxn id="1123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6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6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66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66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4" name="Google Shape;1124;p66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66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6" name="Google Shape;1126;p66"/>
          <p:cNvCxnSpPr>
            <a:endCxn id="1127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8" name="Google Shape;1128;p66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66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66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1" name="Google Shape;1131;p67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32" name="Google Shape;1132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33" name="Google Shape;1133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34" name="Google Shape;1134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5" name="Google Shape;1135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6" name="Google Shape;1136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7" name="Google Shape;1137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8" name="Google Shape;1138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42" name="Google Shape;1142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43" name="Google Shape;1143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44" name="Google Shape;1144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5" name="Google Shape;1145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6" name="Google Shape;1146;p67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8" name="Google Shape;114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9" name="Google Shape;114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50" name="Google Shape;115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51" name="Google Shape;115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52" name="Google Shape;115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3" name="Google Shape;115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4" name="Google Shape;115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5" name="Google Shape;115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6" name="Google Shape;115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7" name="Google Shape;115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8" name="Google Shape;115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9" name="Google Shape;115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60" name="Google Shape;116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61" name="Google Shape;1161;p68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3" name="Google Shape;1163;p69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64" name="Google Shape;1164;p69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5" name="Google Shape;1165;p69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6" name="Google Shape;1166;p69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7" name="Google Shape;1167;p69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8" name="Google Shape;1168;p69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9" name="Google Shape;1169;p69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70" name="Google Shape;1170;p69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71" name="Google Shape;1171;p69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72" name="Google Shape;1172;p69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73" name="Google Shape;1173;p69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74" name="Google Shape;1174;p69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5" name="Google Shape;1175;p69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70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8" name="Google Shape;1178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9" name="Google Shape;1179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0" name="Google Shape;1180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1" name="Google Shape;1181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2" name="Google Shape;1182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3" name="Google Shape;1183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4" name="Google Shape;1184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5" name="Google Shape;1185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6" name="Google Shape;1186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7" name="Google Shape;118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8" name="Google Shape;118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0" name="Google Shape;1190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91" name="Google Shape;1191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92" name="Google Shape;1192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93" name="Google Shape;1193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4" name="Google Shape;1194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5" name="Google Shape;1195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6" name="Google Shape;1196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7" name="Google Shape;1197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8" name="Google Shape;1198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9" name="Google Shape;1199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00" name="Google Shape;1200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1" name="Google Shape;1201;p71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03" name="Google Shape;1203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2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6" name="Google Shape;120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7" name="Google Shape;120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8" name="Google Shape;120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9" name="Google Shape;120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10" name="Google Shape;121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11" name="Google Shape;121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12" name="Google Shape;121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13" name="Google Shape;121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14" name="Google Shape;121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5" name="Google Shape;121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6" name="Google Shape;1216;p72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7" name="Google Shape;1217;p72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8" name="Google Shape;1218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9" name="Google Shape;1219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1" name="Google Shape;1221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22" name="Google Shape;1222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23" name="Google Shape;1223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24" name="Google Shape;1224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5" name="Google Shape;1225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6" name="Google Shape;1226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7" name="Google Shape;1227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8" name="Google Shape;1228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9" name="Google Shape;1229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1" name="Google Shape;1231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32" name="Google Shape;1232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4" name="Google Shape;1234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5" name="Google Shape;1235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6" name="Google Shape;1236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7" name="Google Shape;1237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8" name="Google Shape;1238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9" name="Google Shape;1239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0" name="Google Shape;1240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1" name="Google Shape;1241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2" name="Google Shape;1242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43" name="Google Shape;1243;p74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44" name="Google Shape;1244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5" name="Google Shape;1245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7" name="Google Shape;1247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8" name="Google Shape;1248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9" name="Google Shape;1249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0" name="Google Shape;1250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1" name="Google Shape;1251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2" name="Google Shape;1252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3" name="Google Shape;1253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4" name="Google Shape;1254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5" name="Google Shape;1255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6" name="Google Shape;1256;p75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7" name="Google Shape;1257;p7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" name="Google Shape;1259;p76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0" name="Google Shape;1260;p76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61" name="Google Shape;1261;p76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62" name="Google Shape;1262;p76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3" name="Google Shape;1263;p76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4" name="Google Shape;1264;p76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5" name="Google Shape;1265;p76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6" name="Google Shape;1266;p76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7" name="Google Shape;1267;p76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77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9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73" name="Google Shape;1273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74" name="Google Shape;1274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5" name="Google Shape;1275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6" name="Google Shape;1276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7" name="Google Shape;1277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8" name="Google Shape;1278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9" name="Google Shape;1279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0" name="Google Shape;1280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1" name="Google Shape;1281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82" name="Google Shape;1282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83" name="Google Shape;1283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80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6" name="Google Shape;1286;p8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7" name="Google Shape;1287;p8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8" name="Google Shape;1288;p8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9" name="Google Shape;1289;p8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0" name="Google Shape;1290;p8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1" name="Google Shape;1291;p8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2" name="Google Shape;1292;p8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3" name="Google Shape;1293;p8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4" name="Google Shape;1294;p8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5" name="Google Shape;1295;p8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6" name="Google Shape;1296;p8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9" name="Google Shape;1299;p8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300" name="Google Shape;1300;p8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8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2" name="Google Shape;1302;p8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3" name="Google Shape;1303;p8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4" name="Google Shape;1304;p8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5" name="Google Shape;1305;p8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6" name="Google Shape;1306;p8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7" name="Google Shape;1307;p8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9" name="Google Shape;1309;p8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10" name="Google Shape;1310;p8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2" name="Google Shape;1312;p8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83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4" name="Google Shape;1314;p8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5" name="Google Shape;1315;p83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6" name="Google Shape;1316;p8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Google Shape;1320;p8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1" name="Google Shape;1321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23" name="Google Shape;1323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4" name="Google Shape;132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5" name="Google Shape;1325;p8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6" name="Google Shape;1326;p8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7" name="Google Shape;1327;p8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8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1" name="Google Shape;1331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3" name="Google Shape;133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4" name="Google Shape;1334;p8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5" name="Google Shape;1335;p8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6" name="Google Shape;1336;p8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37" name="Google Shape;133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Google Shape;1340;p8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1" name="Google Shape;1341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43" name="Google Shape;134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4" name="Google Shape;1344;p8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5" name="Google Shape;1345;p8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6" name="Google Shape;1346;p8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Google Shape;1350;p8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51" name="Google Shape;1351;p8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2" name="Google Shape;135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53" name="Google Shape;135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8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5" name="Google Shape;1355;p8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6" name="Google Shape;1356;p8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7" name="Google Shape;1357;p8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1358" name="Google Shape;1358;p8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Google Shape;1360;p8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89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2" name="Google Shape;1362;p89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3" name="Google Shape;1363;p89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Google Shape;1366;p9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90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8" name="Google Shape;1368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9" name="Google Shape;1369;p90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9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2" name="Google Shape;1372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373" name="Google Shape;1373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4" name="Google Shape;1374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5" name="Google Shape;1375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6" name="Google Shape;1376;p9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7" name="Google Shape;1377;p91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Google Shape;1379;p9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9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1" name="Google Shape;1381;p92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82" name="Google Shape;1382;p92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3" name="Google Shape;1383;p92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4" name="Google Shape;1384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5" name="Google Shape;1385;p9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6" name="Google Shape;1386;p9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7" name="Google Shape;1387;p9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9" name="Google Shape;1389;p9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93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91" name="Google Shape;1391;p9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3" name="Google Shape;1393;p9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" name="Google Shape;1395;p9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397" name="Google Shape;1397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9" name="Google Shape;1399;p94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00" name="Google Shape;1400;p9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9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6" name="Google Shape;140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95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8" name="Google Shape;1408;p95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09" name="Google Shape;1409;p9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1" name="Google Shape;1411;p95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2" name="Google Shape;1412;p9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3" name="Google Shape;1413;p95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Google Shape;1415;p9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9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7" name="Google Shape;1417;p9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8" name="Google Shape;1418;p9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9" name="Google Shape;1419;p9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0" name="Google Shape;1420;p96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21" name="Google Shape;1421;p9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2" name="Google Shape;1422;p96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3" name="Google Shape;1423;p96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Google Shape;1425;p9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9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7" name="Google Shape;142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9" name="Google Shape;1429;p97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0" name="Google Shape;1430;p97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1" name="Google Shape;1431;p9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2" name="Google Shape;1432;p9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33" name="Google Shape;1433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98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6" name="Google Shape;1436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7" name="Google Shape;1437;p9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8" name="Google Shape;1438;p98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9" name="Google Shape;1439;p98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0" name="Google Shape;1440;p98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41" name="Google Shape;1441;p9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2" name="Google Shape;1442;p9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43" name="Google Shape;1443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5" name="Google Shape;1445;p9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99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47" name="Google Shape;1447;p9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9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9" name="Google Shape;144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1" name="Google Shape;1451;p99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2" name="Google Shape;1452;p9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3" name="Google Shape;1453;p9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4" name="Google Shape;1454;p99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0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7" name="Google Shape;1457;p10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8" name="Google Shape;1458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59" name="Google Shape;1459;p10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10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61" name="Google Shape;1461;p100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62" name="Google Shape;1462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3" name="Google Shape;1463;p100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64" name="Google Shape;1464;p10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0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10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68" name="Google Shape;1468;p10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69" name="Google Shape;1469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0" name="Google Shape;1470;p10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71" name="Google Shape;1471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2" name="Google Shape;1472;p10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73" name="Google Shape;1473;p101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74" name="Google Shape;1474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5" name="Google Shape;1475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101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7" name="Google Shape;1477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8" name="Google Shape;1478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" name="Google Shape;1479;p101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80" name="Google Shape;1480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81" name="Google Shape;1481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2" name="Google Shape;1482;p101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83" name="Google Shape;1483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84" name="Google Shape;1484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5" name="Google Shape;1485;p101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6" name="Google Shape;1486;p10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10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10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01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0" name="Google Shape;1490;p101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1" name="Google Shape;1491;p101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02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10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5" name="Google Shape;1495;p10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96" name="Google Shape;1496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7" name="Google Shape;1497;p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8" name="Google Shape;1498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9" name="Google Shape;1499;p10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00" name="Google Shape;1500;p102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501" name="Google Shape;1501;p10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2" name="Google Shape;1502;p10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3" name="Google Shape;1503;p102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504" name="Google Shape;1504;p10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5" name="Google Shape;1505;p10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6" name="Google Shape;1506;p102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7" name="Google Shape;1507;p10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8" name="Google Shape;1508;p10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" name="Google Shape;1509;p102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10" name="Google Shape;1510;p10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1" name="Google Shape;1511;p10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2" name="Google Shape;1512;p102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3" name="Google Shape;1513;p102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102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102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102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7" name="Google Shape;1517;p102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8" name="Google Shape;1518;p102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19" name="Google Shape;1519;p102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20" name="Google Shape;1520;p10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1" name="Google Shape;1521;p10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2" name="Google Shape;1522;p102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102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10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27" name="Google Shape;1527;p10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28" name="Google Shape;1528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9" name="Google Shape;1529;p10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30" name="Google Shape;1530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1" name="Google Shape;1531;p10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32" name="Google Shape;1532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10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36" name="Google Shape;1536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7" name="Google Shape;1537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8" name="Google Shape;153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9" name="Google Shape;153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0" name="Google Shape;1540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1" name="Google Shape;1541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42" name="Google Shape;154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3" name="Google Shape;154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4" name="Google Shape;1544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5" name="Google Shape;1545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6" name="Google Shape;154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7" name="Google Shape;154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8" name="Google Shape;1548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9" name="Google Shape;1549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50" name="Google Shape;155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1" name="Google Shape;155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2" name="Google Shape;1552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3" name="Google Shape;1553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54" name="Google Shape;155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5" name="Google Shape;155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6" name="Google Shape;1556;p103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7" name="Google Shape;1557;p103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8" name="Google Shape;1558;p103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9" name="Google Shape;1559;p103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60" name="Google Shape;1560;p103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8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80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9" Type="http://schemas.openxmlformats.org/officeDocument/2006/relationships/slideLayout" Target="../slideLayouts/slideLayout119.xml"/><Relationship Id="rId21" Type="http://schemas.openxmlformats.org/officeDocument/2006/relationships/slideLayout" Target="../slideLayouts/slideLayout101.xml"/><Relationship Id="rId34" Type="http://schemas.openxmlformats.org/officeDocument/2006/relationships/slideLayout" Target="../slideLayouts/slideLayout114.xml"/><Relationship Id="rId42" Type="http://schemas.openxmlformats.org/officeDocument/2006/relationships/slideLayout" Target="../slideLayouts/slideLayout122.xml"/><Relationship Id="rId47" Type="http://schemas.openxmlformats.org/officeDocument/2006/relationships/slideLayout" Target="../slideLayouts/slideLayout127.xml"/><Relationship Id="rId50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32" Type="http://schemas.openxmlformats.org/officeDocument/2006/relationships/slideLayout" Target="../slideLayouts/slideLayout112.xml"/><Relationship Id="rId37" Type="http://schemas.openxmlformats.org/officeDocument/2006/relationships/slideLayout" Target="../slideLayouts/slideLayout117.xml"/><Relationship Id="rId40" Type="http://schemas.openxmlformats.org/officeDocument/2006/relationships/slideLayout" Target="../slideLayouts/slideLayout120.xml"/><Relationship Id="rId45" Type="http://schemas.openxmlformats.org/officeDocument/2006/relationships/slideLayout" Target="../slideLayouts/slideLayout125.xml"/><Relationship Id="rId53" Type="http://schemas.openxmlformats.org/officeDocument/2006/relationships/theme" Target="../theme/theme4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11.xml"/><Relationship Id="rId44" Type="http://schemas.openxmlformats.org/officeDocument/2006/relationships/slideLayout" Target="../slideLayouts/slideLayout124.xml"/><Relationship Id="rId52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7.xml"/><Relationship Id="rId30" Type="http://schemas.openxmlformats.org/officeDocument/2006/relationships/slideLayout" Target="../slideLayouts/slideLayout110.xml"/><Relationship Id="rId35" Type="http://schemas.openxmlformats.org/officeDocument/2006/relationships/slideLayout" Target="../slideLayouts/slideLayout115.xml"/><Relationship Id="rId43" Type="http://schemas.openxmlformats.org/officeDocument/2006/relationships/slideLayout" Target="../slideLayouts/slideLayout123.xml"/><Relationship Id="rId48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88.xml"/><Relationship Id="rId51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33" Type="http://schemas.openxmlformats.org/officeDocument/2006/relationships/slideLayout" Target="../slideLayouts/slideLayout113.xml"/><Relationship Id="rId38" Type="http://schemas.openxmlformats.org/officeDocument/2006/relationships/slideLayout" Target="../slideLayouts/slideLayout118.xml"/><Relationship Id="rId46" Type="http://schemas.openxmlformats.org/officeDocument/2006/relationships/slideLayout" Target="../slideLayouts/slideLayout126.xml"/><Relationship Id="rId20" Type="http://schemas.openxmlformats.org/officeDocument/2006/relationships/slideLayout" Target="../slideLayouts/slideLayout100.xml"/><Relationship Id="rId41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8.xml"/><Relationship Id="rId36" Type="http://schemas.openxmlformats.org/officeDocument/2006/relationships/slideLayout" Target="../slideLayouts/slideLayout116.xml"/><Relationship Id="rId49" Type="http://schemas.openxmlformats.org/officeDocument/2006/relationships/slideLayout" Target="../slideLayouts/slideLayout1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8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  <p:sldLayoutId id="2147483767" r:id="rId40"/>
    <p:sldLayoutId id="2147483768" r:id="rId41"/>
    <p:sldLayoutId id="2147483769" r:id="rId42"/>
    <p:sldLayoutId id="2147483770" r:id="rId43"/>
    <p:sldLayoutId id="2147483771" r:id="rId44"/>
    <p:sldLayoutId id="2147483772" r:id="rId45"/>
    <p:sldLayoutId id="2147483773" r:id="rId46"/>
    <p:sldLayoutId id="2147483774" r:id="rId47"/>
    <p:sldLayoutId id="2147483775" r:id="rId48"/>
    <p:sldLayoutId id="2147483776" r:id="rId49"/>
    <p:sldLayoutId id="2147483777" r:id="rId50"/>
    <p:sldLayoutId id="2147483778" r:id="rId51"/>
    <p:sldLayoutId id="214748377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tastra.com/blog/cms/wordpress-security/stop-user-enumeration/" TargetMode="External"/><Relationship Id="rId3" Type="http://schemas.openxmlformats.org/officeDocument/2006/relationships/hyperlink" Target="https://www.rapid7.com/db/modules/auxiliary/scanner/http/wordpress_ghost_scanner/" TargetMode="External"/><Relationship Id="rId7" Type="http://schemas.openxmlformats.org/officeDocument/2006/relationships/hyperlink" Target="https://cve.mitre.org/cgi-bin/cvename.cgi?name=CVE-2016-1003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nvd.nist.gov/vuln/detail/CVE-2013-0235" TargetMode="External"/><Relationship Id="rId5" Type="http://schemas.openxmlformats.org/officeDocument/2006/relationships/hyperlink" Target="https://www.rapid7.com/db/modules/auxiliary/scanner/http/wordpress_xmlrpc_login/" TargetMode="External"/><Relationship Id="rId4" Type="http://schemas.openxmlformats.org/officeDocument/2006/relationships/hyperlink" Target="https://www.rapid7.com/db/modules/auxiliary/dos/http/wordpress_xmlrpc_do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37"/>
          <p:cNvSpPr txBox="1">
            <a:spLocks noGrp="1"/>
          </p:cNvSpPr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1" name="Google Shape;2331;p1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332" name="Google Shape;2332;p13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137"/>
          <p:cNvSpPr txBox="1"/>
          <p:nvPr/>
        </p:nvSpPr>
        <p:spPr>
          <a:xfrm>
            <a:off x="731375" y="9766575"/>
            <a:ext cx="229149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Presented by Powerpuff Girls</a:t>
            </a:r>
            <a:endParaRPr sz="3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Sushmaa Lingaraj, Bernice Asamoah, Morayo Lawal, Sooji Lee </a:t>
            </a:r>
            <a:endParaRPr sz="3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September 13, 2021</a:t>
            </a:r>
            <a:endParaRPr sz="3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1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 sz="6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Port 22 SSH &amp; Weak Password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1" name="Google Shape;2411;p1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412" name="Google Shape;2412;p146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9144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600">
                <a:solidFill>
                  <a:schemeClr val="dk1"/>
                </a:solidFill>
              </a:rPr>
              <a:t>Use SSH to gain a user shell – Michael. Was able to access files through Michael’s account. </a:t>
            </a:r>
            <a:endParaRPr sz="36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>
              <a:solidFill>
                <a:schemeClr val="dk1"/>
              </a:solidFill>
            </a:endParaRPr>
          </a:p>
        </p:txBody>
      </p:sp>
      <p:pic>
        <p:nvPicPr>
          <p:cNvPr id="2413" name="Google Shape;2413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175" y="3139800"/>
            <a:ext cx="19507200" cy="95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4" name="Google Shape;2414;p146"/>
          <p:cNvSpPr/>
          <p:nvPr/>
        </p:nvSpPr>
        <p:spPr>
          <a:xfrm>
            <a:off x="2670675" y="6987225"/>
            <a:ext cx="9875400" cy="962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15" name="Google Shape;2415;p146"/>
          <p:cNvCxnSpPr/>
          <p:nvPr/>
        </p:nvCxnSpPr>
        <p:spPr>
          <a:xfrm>
            <a:off x="2794900" y="10775850"/>
            <a:ext cx="36645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1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 sz="6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Sensitive Data Exposure</a:t>
            </a:r>
            <a:endParaRPr/>
          </a:p>
        </p:txBody>
      </p:sp>
      <p:sp>
        <p:nvSpPr>
          <p:cNvPr id="2421" name="Google Shape;2421;p1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422" name="Google Shape;2422;p147"/>
          <p:cNvSpPr txBox="1">
            <a:spLocks noGrp="1"/>
          </p:cNvSpPr>
          <p:nvPr>
            <p:ph type="body" idx="3"/>
          </p:nvPr>
        </p:nvSpPr>
        <p:spPr>
          <a:xfrm>
            <a:off x="1199125" y="1817775"/>
            <a:ext cx="22942800" cy="1043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9144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600">
                <a:solidFill>
                  <a:schemeClr val="dk1"/>
                </a:solidFill>
              </a:rPr>
              <a:t>Discovered the wordpress directory there is a wp-config.php file. Found the username is </a:t>
            </a:r>
            <a:r>
              <a:rPr lang="en-US" sz="3600" b="1">
                <a:solidFill>
                  <a:schemeClr val="dk1"/>
                </a:solidFill>
              </a:rPr>
              <a:t>root</a:t>
            </a:r>
            <a:r>
              <a:rPr lang="en-US" sz="3600">
                <a:solidFill>
                  <a:schemeClr val="dk1"/>
                </a:solidFill>
              </a:rPr>
              <a:t> and the password is </a:t>
            </a:r>
            <a:r>
              <a:rPr lang="en-US" sz="3600" b="1">
                <a:solidFill>
                  <a:schemeClr val="dk1"/>
                </a:solidFill>
              </a:rPr>
              <a:t>R@v3nSecurity</a:t>
            </a:r>
            <a:endParaRPr sz="3600" b="1">
              <a:solidFill>
                <a:schemeClr val="dk1"/>
              </a:solidFill>
            </a:endParaRPr>
          </a:p>
          <a:p>
            <a:pPr marL="9144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2423" name="Google Shape;242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750" y="3462750"/>
            <a:ext cx="18184852" cy="9088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4" name="Google Shape;2424;p147"/>
          <p:cNvSpPr/>
          <p:nvPr/>
        </p:nvSpPr>
        <p:spPr>
          <a:xfrm>
            <a:off x="7422000" y="8105175"/>
            <a:ext cx="1894200" cy="558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5" name="Google Shape;2425;p147"/>
          <p:cNvSpPr/>
          <p:nvPr/>
        </p:nvSpPr>
        <p:spPr>
          <a:xfrm>
            <a:off x="8322550" y="8974700"/>
            <a:ext cx="3664500" cy="558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48"/>
          <p:cNvSpPr txBox="1">
            <a:spLocks noGrp="1"/>
          </p:cNvSpPr>
          <p:nvPr>
            <p:ph type="title"/>
          </p:nvPr>
        </p:nvSpPr>
        <p:spPr>
          <a:xfrm>
            <a:off x="-32716" y="190225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 sz="6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Sensitive Data Exposure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Password Hash With Insufficient Computational Effort</a:t>
            </a:r>
            <a:endParaRPr sz="5100"/>
          </a:p>
        </p:txBody>
      </p:sp>
      <p:sp>
        <p:nvSpPr>
          <p:cNvPr id="2431" name="Google Shape;2431;p1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32" name="Google Shape;2432;p14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9144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>
                <a:solidFill>
                  <a:schemeClr val="dk1"/>
                </a:solidFill>
              </a:rPr>
              <a:t>F</a:t>
            </a:r>
            <a:r>
              <a:rPr lang="en-US" sz="3600">
                <a:solidFill>
                  <a:schemeClr val="dk1"/>
                </a:solidFill>
              </a:rPr>
              <a:t>rom the wp_users, we can see both users Michael and Steven, and their corresponding hashes. John the ripper was used to crack the hashes</a:t>
            </a:r>
            <a:endParaRPr sz="3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433" name="Google Shape;2433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75" y="3707600"/>
            <a:ext cx="11410299" cy="878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4" name="Google Shape;2434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66450" y="3707600"/>
            <a:ext cx="10315575" cy="87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p148"/>
          <p:cNvSpPr/>
          <p:nvPr/>
        </p:nvSpPr>
        <p:spPr>
          <a:xfrm>
            <a:off x="931625" y="7639375"/>
            <a:ext cx="6303900" cy="683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148"/>
          <p:cNvSpPr/>
          <p:nvPr/>
        </p:nvSpPr>
        <p:spPr>
          <a:xfrm>
            <a:off x="13135975" y="9254200"/>
            <a:ext cx="3322800" cy="496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1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 sz="6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Sudo Privileges</a:t>
            </a:r>
            <a:endParaRPr/>
          </a:p>
        </p:txBody>
      </p:sp>
      <p:sp>
        <p:nvSpPr>
          <p:cNvPr id="2442" name="Google Shape;2442;p1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43" name="Google Shape;2443;p149"/>
          <p:cNvSpPr txBox="1">
            <a:spLocks noGrp="1"/>
          </p:cNvSpPr>
          <p:nvPr>
            <p:ph type="body" idx="3"/>
          </p:nvPr>
        </p:nvSpPr>
        <p:spPr>
          <a:xfrm>
            <a:off x="1199125" y="1817775"/>
            <a:ext cx="22942800" cy="116832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9144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600">
                <a:solidFill>
                  <a:schemeClr val="dk1"/>
                </a:solidFill>
              </a:rPr>
              <a:t>Once we got into Steven’s password from John, we exploited Steven’s account</a:t>
            </a:r>
            <a:endParaRPr sz="3600">
              <a:solidFill>
                <a:schemeClr val="dk1"/>
              </a:solidFill>
            </a:endParaRPr>
          </a:p>
          <a:p>
            <a:pPr marL="9144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Exploited Steven’s python sudo privileges through a spawn shell</a:t>
            </a:r>
            <a:endParaRPr sz="3600">
              <a:solidFill>
                <a:schemeClr val="dk1"/>
              </a:solidFill>
            </a:endParaRPr>
          </a:p>
          <a:p>
            <a:pPr marL="9144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Achieved root access</a:t>
            </a:r>
            <a:endParaRPr sz="36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2444" name="Google Shape;2444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700" y="3833875"/>
            <a:ext cx="19004100" cy="938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5" name="Google Shape;2445;p149"/>
          <p:cNvCxnSpPr>
            <a:stCxn id="2444" idx="1"/>
          </p:cNvCxnSpPr>
          <p:nvPr/>
        </p:nvCxnSpPr>
        <p:spPr>
          <a:xfrm rot="10800000" flipH="1">
            <a:off x="3073700" y="8508837"/>
            <a:ext cx="12608700" cy="17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6" name="Google Shape;2446;p149"/>
          <p:cNvSpPr/>
          <p:nvPr/>
        </p:nvSpPr>
        <p:spPr>
          <a:xfrm>
            <a:off x="3260700" y="9595775"/>
            <a:ext cx="3074400" cy="465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1" name="Google Shape;2451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2" name="Google Shape;2452;p15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14</a:t>
            </a:fld>
            <a:endParaRPr sz="1600"/>
          </a:p>
        </p:txBody>
      </p:sp>
      <p:sp>
        <p:nvSpPr>
          <p:cNvPr id="2453" name="Google Shape;2453;p150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dirty="0">
                <a:solidFill>
                  <a:schemeClr val="lt1"/>
                </a:solidFill>
              </a:rPr>
              <a:t>Mitigation Strategies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54" name="Google Shape;2454;p150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51"/>
          <p:cNvSpPr txBox="1">
            <a:spLocks noGrp="1"/>
          </p:cNvSpPr>
          <p:nvPr>
            <p:ph type="title"/>
          </p:nvPr>
        </p:nvSpPr>
        <p:spPr>
          <a:xfrm>
            <a:off x="-32800" y="0"/>
            <a:ext cx="24443100" cy="20073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/>
              <a:t>Stealth Exploitation of </a:t>
            </a:r>
            <a:r>
              <a:rPr lang="en-US" sz="6200" u="sng"/>
              <a:t>(Wordpress User Enumeration</a:t>
            </a:r>
            <a:r>
              <a:rPr lang="en-US" u="sng"/>
              <a:t>)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0" name="Google Shape;2460;p1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461" name="Google Shape;2461;p151"/>
          <p:cNvSpPr txBox="1">
            <a:spLocks noGrp="1"/>
          </p:cNvSpPr>
          <p:nvPr>
            <p:ph type="body" idx="3"/>
          </p:nvPr>
        </p:nvSpPr>
        <p:spPr>
          <a:xfrm>
            <a:off x="703375" y="1785950"/>
            <a:ext cx="22942800" cy="11168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Monitoring Overview</a:t>
            </a:r>
            <a:endParaRPr sz="3600">
              <a:solidFill>
                <a:schemeClr val="dk1"/>
              </a:solidFill>
            </a:endParaRPr>
          </a:p>
          <a:p>
            <a:pPr marL="9144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This alerts detection was used for this exploit:</a:t>
            </a:r>
            <a:endParaRPr sz="3600">
              <a:solidFill>
                <a:schemeClr val="dk1"/>
              </a:solidFill>
            </a:endParaRPr>
          </a:p>
          <a:p>
            <a:pPr marL="1828800" lvl="2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</a:pPr>
            <a:r>
              <a:rPr lang="en-US" sz="3600" b="1">
                <a:solidFill>
                  <a:schemeClr val="dk1"/>
                </a:solidFill>
              </a:rPr>
              <a:t>WHEN count () GROUPED OVER top 5 </a:t>
            </a:r>
            <a:br>
              <a:rPr lang="en-US" sz="3600" b="1">
                <a:solidFill>
                  <a:schemeClr val="dk1"/>
                </a:solidFill>
              </a:rPr>
            </a:br>
            <a:r>
              <a:rPr lang="en-US" sz="3600" b="1">
                <a:solidFill>
                  <a:schemeClr val="dk1"/>
                </a:solidFill>
              </a:rPr>
              <a:t>“http.response_status_code IS ABOVE 400 FOR THE LAST 5 minutes</a:t>
            </a:r>
            <a:endParaRPr sz="3600" b="1">
              <a:solidFill>
                <a:schemeClr val="dk1"/>
              </a:solidFill>
            </a:endParaRPr>
          </a:p>
          <a:p>
            <a:pPr marL="9144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 b="1">
                <a:solidFill>
                  <a:schemeClr val="dk1"/>
                </a:solidFill>
              </a:rPr>
              <a:t>packetbeat-http.response_status_code</a:t>
            </a:r>
            <a:r>
              <a:rPr lang="en-US" sz="3600">
                <a:solidFill>
                  <a:schemeClr val="dk1"/>
                </a:solidFill>
              </a:rPr>
              <a:t> metrics was used</a:t>
            </a:r>
            <a:endParaRPr sz="3600" b="1">
              <a:solidFill>
                <a:schemeClr val="dk1"/>
              </a:solidFill>
            </a:endParaRPr>
          </a:p>
          <a:p>
            <a:pPr marL="9144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 b="1">
                <a:solidFill>
                  <a:schemeClr val="dk1"/>
                </a:solidFill>
              </a:rPr>
              <a:t>above 400 FOR THE LAST 5 MINUTES </a:t>
            </a:r>
            <a:r>
              <a:rPr lang="en-US" sz="3600">
                <a:solidFill>
                  <a:schemeClr val="dk1"/>
                </a:solidFill>
              </a:rPr>
              <a:t>threshold was fired at.</a:t>
            </a:r>
            <a:endParaRPr sz="3600">
              <a:solidFill>
                <a:schemeClr val="dk1"/>
              </a:solidFill>
            </a:endParaRPr>
          </a:p>
          <a:p>
            <a:pPr marL="18288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Mitigating Detection</a:t>
            </a:r>
            <a:endParaRPr sz="3600">
              <a:solidFill>
                <a:schemeClr val="dk1"/>
              </a:solidFill>
            </a:endParaRPr>
          </a:p>
          <a:p>
            <a:pPr marL="9144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You can disable User Enumeration in Wordpress by using free plugin “WP Hardening”</a:t>
            </a:r>
            <a:endParaRPr sz="3600">
              <a:solidFill>
                <a:schemeClr val="dk1"/>
              </a:solidFill>
            </a:endParaRPr>
          </a:p>
          <a:p>
            <a:pPr marL="1371600" lvl="1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>
                <a:solidFill>
                  <a:schemeClr val="dk1"/>
                </a:solidFill>
              </a:rPr>
              <a:t>Install and activate plugin &gt; ‘Security Fixers’ tab &gt; Stop user enumeration</a:t>
            </a:r>
            <a:endParaRPr sz="3600">
              <a:solidFill>
                <a:schemeClr val="dk1"/>
              </a:solidFill>
            </a:endParaRPr>
          </a:p>
          <a:p>
            <a:pPr marL="9144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Underline factor is to educate the employees to use the stronger passwords for security purposes. (not using the same pw as id, like michael)</a:t>
            </a:r>
            <a:endParaRPr sz="3600">
              <a:solidFill>
                <a:schemeClr val="dk1"/>
              </a:solidFill>
            </a:endParaRPr>
          </a:p>
          <a:p>
            <a:pPr marL="1371600" lvl="1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>
                <a:solidFill>
                  <a:schemeClr val="dk1"/>
                </a:solidFill>
              </a:rPr>
              <a:t>Company should also imply a policy for password change every 3-6 months.</a:t>
            </a:r>
            <a:endParaRPr sz="3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1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[Open Ports 22 SSH]</a:t>
            </a:r>
            <a:endParaRPr/>
          </a:p>
        </p:txBody>
      </p:sp>
      <p:sp>
        <p:nvSpPr>
          <p:cNvPr id="2467" name="Google Shape;2467;p1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468" name="Google Shape;2468;p152"/>
          <p:cNvSpPr txBox="1">
            <a:spLocks noGrp="1"/>
          </p:cNvSpPr>
          <p:nvPr>
            <p:ph type="body" idx="3"/>
          </p:nvPr>
        </p:nvSpPr>
        <p:spPr>
          <a:xfrm>
            <a:off x="717350" y="38493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Monitoring Overview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SSH Login Alert would detect this exploit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Monitor SSH Port for unauthorized access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Triggers when user attempts to access system over Port 22</a:t>
            </a:r>
            <a:endParaRPr sz="3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Mitigating Detection</a:t>
            </a:r>
            <a:endParaRPr sz="3600" b="1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The best mitigation for this exploit would be closing the Port 22.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However, there might be times when you would need Port 22 open.</a:t>
            </a:r>
            <a:endParaRPr sz="3600">
              <a:solidFill>
                <a:schemeClr val="dk1"/>
              </a:solidFill>
            </a:endParaRPr>
          </a:p>
          <a:p>
            <a:pPr marL="914400" lvl="1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>
                <a:solidFill>
                  <a:schemeClr val="dk1"/>
                </a:solidFill>
              </a:rPr>
              <a:t>If this is the case, we can create whitelisting of IPs so that only authorized can access the Port 22</a:t>
            </a:r>
            <a:endParaRPr sz="3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2469" name="Google Shape;2469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7625" y="2353950"/>
            <a:ext cx="8468575" cy="5121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15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(Sensitive Data Exposure)</a:t>
            </a:r>
            <a:endParaRPr/>
          </a:p>
        </p:txBody>
      </p:sp>
      <p:sp>
        <p:nvSpPr>
          <p:cNvPr id="2475" name="Google Shape;2475;p1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476" name="Google Shape;2476;p153"/>
          <p:cNvSpPr txBox="1">
            <a:spLocks noGrp="1"/>
          </p:cNvSpPr>
          <p:nvPr>
            <p:ph type="body" idx="3"/>
          </p:nvPr>
        </p:nvSpPr>
        <p:spPr>
          <a:xfrm>
            <a:off x="717425" y="192465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Monitoring Overview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Alert when SQL Database has gained access with unauthorized personnel.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Triggers external/unauthorized IP connections that are made to the SQL database or any other sensitive files (like wp-config.php file)</a:t>
            </a:r>
            <a:endParaRPr sz="3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Mitigating Detection</a:t>
            </a:r>
            <a:endParaRPr sz="3600" b="1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Have all the sensitive data encrypted, not in plaintext</a:t>
            </a:r>
            <a:endParaRPr sz="3600">
              <a:solidFill>
                <a:schemeClr val="dk1"/>
              </a:solidFill>
            </a:endParaRPr>
          </a:p>
          <a:p>
            <a:pPr marL="914400" lvl="1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>
                <a:solidFill>
                  <a:schemeClr val="dk1"/>
                </a:solidFill>
              </a:rPr>
              <a:t>This will have the data not easily accessible</a:t>
            </a:r>
            <a:endParaRPr sz="3600" b="1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Only whitelist the IPs that are being logged in </a:t>
            </a:r>
            <a:endParaRPr sz="3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for SQL database (ex. Administrators)</a:t>
            </a:r>
            <a:endParaRPr sz="3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>
              <a:solidFill>
                <a:schemeClr val="dk1"/>
              </a:solidFill>
            </a:endParaRPr>
          </a:p>
        </p:txBody>
      </p:sp>
      <p:pic>
        <p:nvPicPr>
          <p:cNvPr id="2477" name="Google Shape;2477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9300" y="7600575"/>
            <a:ext cx="9618800" cy="46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15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(</a:t>
            </a:r>
            <a:r>
              <a:rPr lang="en-US" sz="6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Sudo Privileges</a:t>
            </a:r>
            <a:r>
              <a:rPr lang="en-US"/>
              <a:t>)</a:t>
            </a:r>
            <a:endParaRPr/>
          </a:p>
        </p:txBody>
      </p:sp>
      <p:sp>
        <p:nvSpPr>
          <p:cNvPr id="2483" name="Google Shape;2483;p1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484" name="Google Shape;2484;p154"/>
          <p:cNvSpPr txBox="1">
            <a:spLocks noGrp="1"/>
          </p:cNvSpPr>
          <p:nvPr>
            <p:ph type="body" idx="3"/>
          </p:nvPr>
        </p:nvSpPr>
        <p:spPr>
          <a:xfrm>
            <a:off x="478350" y="2096225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Monitoring Overview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Privilege Escalation Alert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Monitor for unauthorized root access attempts, as well as “super-doer” activity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Triggers when unauthorized sudo command usage or privileged directory access is attempted by unauthorized users.</a:t>
            </a:r>
            <a:endParaRPr sz="3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Mitigating Detection</a:t>
            </a:r>
            <a:endParaRPr sz="3600" b="1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Only authorize Sudo Privileges to the select few </a:t>
            </a:r>
            <a:endParaRPr sz="3600">
              <a:solidFill>
                <a:schemeClr val="dk1"/>
              </a:solidFill>
            </a:endParaRPr>
          </a:p>
          <a:p>
            <a:pPr marL="914400" lvl="1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>
                <a:solidFill>
                  <a:schemeClr val="dk1"/>
                </a:solidFill>
              </a:rPr>
              <a:t>(Ex. Administrators)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For example, remove Python Sudo Privileges </a:t>
            </a:r>
            <a:endParaRPr sz="3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    from Steven’s account.</a:t>
            </a:r>
            <a:endParaRPr sz="36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>
              <a:solidFill>
                <a:schemeClr val="dk1"/>
              </a:solidFill>
            </a:endParaRPr>
          </a:p>
        </p:txBody>
      </p:sp>
      <p:pic>
        <p:nvPicPr>
          <p:cNvPr id="2485" name="Google Shape;2485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7025" y="6416224"/>
            <a:ext cx="8849800" cy="55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p15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References:</a:t>
            </a:r>
            <a:endParaRPr/>
          </a:p>
        </p:txBody>
      </p:sp>
      <p:sp>
        <p:nvSpPr>
          <p:cNvPr id="2491" name="Google Shape;2491;p1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492" name="Google Shape;2492;p155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lang="en-US" sz="3400">
                <a:solidFill>
                  <a:schemeClr val="dk1"/>
                </a:solidFill>
              </a:rPr>
              <a:t>Rapid7 (May, 2018) WordPress XMLRPC GHOST Vulnerability Scanner Retreived from </a:t>
            </a:r>
            <a:r>
              <a:rPr lang="en-US" sz="3400" u="sng">
                <a:solidFill>
                  <a:schemeClr val="hlink"/>
                </a:solidFill>
                <a:hlinkClick r:id="rId3"/>
              </a:rPr>
              <a:t>https://www.rapid7.com/db/modules/auxiliary/scanner/http/wordpress_ghost_scanner/</a:t>
            </a:r>
            <a:endParaRPr sz="3400">
              <a:solidFill>
                <a:schemeClr val="dk1"/>
              </a:solidFill>
            </a:endParaRPr>
          </a:p>
          <a:p>
            <a:pPr marL="457200" lvl="0" indent="-444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lang="en-US" sz="3400">
                <a:solidFill>
                  <a:schemeClr val="dk1"/>
                </a:solidFill>
              </a:rPr>
              <a:t>Rapid7 (May, 2018) WordPress XMLRPC DoS Retreived from </a:t>
            </a:r>
            <a:r>
              <a:rPr lang="en-US" sz="3400" u="sng">
                <a:solidFill>
                  <a:schemeClr val="hlink"/>
                </a:solidFill>
                <a:hlinkClick r:id="rId4"/>
              </a:rPr>
              <a:t>https://www.rapid7.com/db/modules/auxiliary/dos/http/wordpress_xmlrpc_dos/</a:t>
            </a:r>
            <a:endParaRPr sz="3400">
              <a:solidFill>
                <a:schemeClr val="dk1"/>
              </a:solidFill>
            </a:endParaRPr>
          </a:p>
          <a:p>
            <a:pPr marL="457200" lvl="0" indent="-444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lang="en-US" sz="3400">
                <a:solidFill>
                  <a:schemeClr val="dk1"/>
                </a:solidFill>
              </a:rPr>
              <a:t>Rapid7 (May, 2018) WordPress XML-RPC Username/Password Login Scanner Retreived from </a:t>
            </a:r>
            <a:r>
              <a:rPr lang="en-US" sz="3400" u="sng">
                <a:solidFill>
                  <a:schemeClr val="hlink"/>
                </a:solidFill>
                <a:hlinkClick r:id="rId5"/>
              </a:rPr>
              <a:t>https://www.rapid7.com/db/modules/auxiliary/scanner/http/wordpress_xmlrpc_login/</a:t>
            </a:r>
            <a:endParaRPr sz="3400">
              <a:solidFill>
                <a:schemeClr val="dk1"/>
              </a:solidFill>
            </a:endParaRPr>
          </a:p>
          <a:p>
            <a:pPr marL="457200" lvl="0" indent="-444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lang="en-US" sz="3400">
                <a:solidFill>
                  <a:schemeClr val="dk1"/>
                </a:solidFill>
              </a:rPr>
              <a:t>National Vulnerability Database (Aug, 2013) CVE-2013-0235 Detail Retrieved from </a:t>
            </a:r>
            <a:r>
              <a:rPr lang="en-US" sz="34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https://nvd.nist.gov/vuln/detail/CVE-2013-0235</a:t>
            </a:r>
            <a:endParaRPr sz="3400">
              <a:solidFill>
                <a:schemeClr val="dk1"/>
              </a:solidFill>
            </a:endParaRPr>
          </a:p>
          <a:p>
            <a:pPr marL="457200" lvl="0" indent="-444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lang="en-US" sz="3400">
                <a:solidFill>
                  <a:schemeClr val="dk1"/>
                </a:solidFill>
              </a:rPr>
              <a:t>cve.mitre.org (Sept, 2021) CVE-2016-10033 Retrieved from </a:t>
            </a:r>
            <a:r>
              <a:rPr lang="en-US" sz="3400" u="sng">
                <a:solidFill>
                  <a:schemeClr val="hlink"/>
                </a:solidFill>
                <a:hlinkClick r:id="rId7"/>
              </a:rPr>
              <a:t>https://cve.mitre.org/cgi-bin/cvename.cgi?name=CVE-2016-10033</a:t>
            </a:r>
            <a:endParaRPr sz="3400">
              <a:solidFill>
                <a:schemeClr val="dk1"/>
              </a:solidFill>
            </a:endParaRPr>
          </a:p>
          <a:p>
            <a:pPr marL="457200" lvl="0" indent="-444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lang="en-US" sz="3400">
                <a:solidFill>
                  <a:schemeClr val="dk1"/>
                </a:solidFill>
              </a:rPr>
              <a:t>Vikas Kundu (Aug, 2021) How to Stop User Enumeration in WordPress? Retrieved from </a:t>
            </a:r>
            <a:r>
              <a:rPr lang="en-US" sz="3400" u="sng">
                <a:solidFill>
                  <a:schemeClr val="hlink"/>
                </a:solidFill>
                <a:hlinkClick r:id="rId8"/>
              </a:rPr>
              <a:t>https://www.getastra.com/blog/cms/wordpress-security/stop-user-enumeration/</a:t>
            </a:r>
            <a:endParaRPr sz="3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40" name="Google Shape;2340;p1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41" name="Google Shape;2341;p1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342" name="Google Shape;2342;p1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138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Network Topology &amp; Critical Vulnerabilities</a:t>
            </a:r>
            <a:endParaRPr b="1" dirty="0"/>
          </a:p>
        </p:txBody>
      </p:sp>
      <p:sp>
        <p:nvSpPr>
          <p:cNvPr id="2344" name="Google Shape;2344;p138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Exploits Used</a:t>
            </a:r>
            <a:endParaRPr b="1"/>
          </a:p>
        </p:txBody>
      </p:sp>
      <p:sp>
        <p:nvSpPr>
          <p:cNvPr id="2345" name="Google Shape;2345;p138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Mitigation Strategies</a:t>
            </a:r>
            <a:endParaRPr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BDD430-7070-45B8-9A2D-9E57F92481DD}"/>
              </a:ext>
            </a:extLst>
          </p:cNvPr>
          <p:cNvSpPr txBox="1"/>
          <p:nvPr/>
        </p:nvSpPr>
        <p:spPr>
          <a:xfrm>
            <a:off x="3574473" y="8387055"/>
            <a:ext cx="566919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700" dirty="0">
                <a:latin typeface="Roboto" panose="02000000000000000000" pitchFamily="2" charset="0"/>
                <a:ea typeface="Roboto" panose="02000000000000000000" pitchFamily="2" charset="0"/>
              </a:rPr>
              <a:t>Presented By Sooji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7FD30-B326-4E56-A34A-D9AC93002DA4}"/>
              </a:ext>
            </a:extLst>
          </p:cNvPr>
          <p:cNvSpPr txBox="1"/>
          <p:nvPr/>
        </p:nvSpPr>
        <p:spPr>
          <a:xfrm>
            <a:off x="10666156" y="8387055"/>
            <a:ext cx="579304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700" dirty="0">
                <a:latin typeface="Roboto" panose="02000000000000000000" pitchFamily="2" charset="0"/>
                <a:ea typeface="Roboto" panose="02000000000000000000" pitchFamily="2" charset="0"/>
              </a:rPr>
              <a:t>Presented by </a:t>
            </a:r>
            <a:r>
              <a:rPr lang="en-CA" sz="3700" dirty="0" err="1">
                <a:latin typeface="Roboto" panose="02000000000000000000" pitchFamily="2" charset="0"/>
                <a:ea typeface="Roboto" panose="02000000000000000000" pitchFamily="2" charset="0"/>
              </a:rPr>
              <a:t>Morayo</a:t>
            </a:r>
            <a:endParaRPr lang="en-CA" sz="37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198C9-5FD1-45AA-8439-4F0D538F75A8}"/>
              </a:ext>
            </a:extLst>
          </p:cNvPr>
          <p:cNvSpPr txBox="1"/>
          <p:nvPr/>
        </p:nvSpPr>
        <p:spPr>
          <a:xfrm>
            <a:off x="18121745" y="8387055"/>
            <a:ext cx="552444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700" dirty="0">
                <a:latin typeface="Roboto" panose="02000000000000000000" pitchFamily="2" charset="0"/>
                <a:ea typeface="Roboto" panose="02000000000000000000" pitchFamily="2" charset="0"/>
              </a:rPr>
              <a:t>Presented By Bernice</a:t>
            </a:r>
          </a:p>
          <a:p>
            <a:r>
              <a:rPr lang="en-CA" sz="3700" dirty="0">
                <a:latin typeface="Roboto" panose="02000000000000000000" pitchFamily="2" charset="0"/>
                <a:ea typeface="Roboto" panose="02000000000000000000" pitchFamily="2" charset="0"/>
              </a:rPr>
              <a:t>                     &amp; </a:t>
            </a:r>
            <a:r>
              <a:rPr lang="en-CA" sz="3700" dirty="0" err="1">
                <a:latin typeface="Roboto" panose="02000000000000000000" pitchFamily="2" charset="0"/>
                <a:ea typeface="Roboto" panose="02000000000000000000" pitchFamily="2" charset="0"/>
              </a:rPr>
              <a:t>Sushmaa</a:t>
            </a:r>
            <a:r>
              <a:rPr lang="en-CA" sz="37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0" name="Google Shape;2350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Google Shape;2351;p13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  <p:sp>
        <p:nvSpPr>
          <p:cNvPr id="2352" name="Google Shape;2352;p139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3" name="Google Shape;2353;p139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40"/>
          <p:cNvSpPr txBox="1">
            <a:spLocks noGrp="1"/>
          </p:cNvSpPr>
          <p:nvPr>
            <p:ph type="subTitle" idx="3"/>
          </p:nvPr>
        </p:nvSpPr>
        <p:spPr>
          <a:xfrm>
            <a:off x="18783325" y="1423200"/>
            <a:ext cx="4836300" cy="116694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 192.168.1.0/24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 255.255.255.0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 192.168.1.1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192.168.1.90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 2.6.32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Kali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ELK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OS:Linux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Capstone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Target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IPv4: 192.168.1.115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OS: Linux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Hostname: Target 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140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pic>
        <p:nvPicPr>
          <p:cNvPr id="2360" name="Google Shape;2360;p140"/>
          <p:cNvPicPr preferRelativeResize="0"/>
          <p:nvPr/>
        </p:nvPicPr>
        <p:blipFill rotWithShape="1">
          <a:blip r:embed="rId3">
            <a:alphaModFix/>
          </a:blip>
          <a:srcRect l="3980" t="4369" r="4310" b="4223"/>
          <a:stretch/>
        </p:blipFill>
        <p:spPr>
          <a:xfrm>
            <a:off x="1676850" y="1961434"/>
            <a:ext cx="15629400" cy="11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E10886-09A7-4770-89FA-2B8FCB115A6F}"/>
              </a:ext>
            </a:extLst>
          </p:cNvPr>
          <p:cNvSpPr/>
          <p:nvPr/>
        </p:nvSpPr>
        <p:spPr>
          <a:xfrm>
            <a:off x="8267434" y="1943850"/>
            <a:ext cx="2448232" cy="20382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5276C9-9B18-4D9A-B051-7F0B290AD9D6}"/>
              </a:ext>
            </a:extLst>
          </p:cNvPr>
          <p:cNvSpPr/>
          <p:nvPr/>
        </p:nvSpPr>
        <p:spPr>
          <a:xfrm>
            <a:off x="7934632" y="4306529"/>
            <a:ext cx="2890684" cy="7079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064F3E-EB62-491F-BCB5-E12F45EB4D4B}"/>
              </a:ext>
            </a:extLst>
          </p:cNvPr>
          <p:cNvSpPr/>
          <p:nvPr/>
        </p:nvSpPr>
        <p:spPr>
          <a:xfrm>
            <a:off x="5088193" y="5338916"/>
            <a:ext cx="2861187" cy="23597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744552-6B4D-469C-828F-4539CC887100}"/>
              </a:ext>
            </a:extLst>
          </p:cNvPr>
          <p:cNvCxnSpPr>
            <a:cxnSpLocks/>
          </p:cNvCxnSpPr>
          <p:nvPr/>
        </p:nvCxnSpPr>
        <p:spPr>
          <a:xfrm>
            <a:off x="19143406" y="5692877"/>
            <a:ext cx="286118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4D53A6C-7441-4B57-8D70-53D2CB36CF86}"/>
              </a:ext>
            </a:extLst>
          </p:cNvPr>
          <p:cNvSpPr/>
          <p:nvPr/>
        </p:nvSpPr>
        <p:spPr>
          <a:xfrm>
            <a:off x="2155719" y="9892648"/>
            <a:ext cx="3215148" cy="35691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1EBA02-2D89-4E07-9996-ADAD78A800AB}"/>
              </a:ext>
            </a:extLst>
          </p:cNvPr>
          <p:cNvCxnSpPr>
            <a:cxnSpLocks/>
          </p:cNvCxnSpPr>
          <p:nvPr/>
        </p:nvCxnSpPr>
        <p:spPr>
          <a:xfrm flipV="1">
            <a:off x="4506918" y="7802697"/>
            <a:ext cx="6993420" cy="27641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765B5F-982C-4233-8567-AA5B5414E692}"/>
              </a:ext>
            </a:extLst>
          </p:cNvPr>
          <p:cNvCxnSpPr>
            <a:cxnSpLocks/>
          </p:cNvCxnSpPr>
          <p:nvPr/>
        </p:nvCxnSpPr>
        <p:spPr>
          <a:xfrm flipV="1">
            <a:off x="10181492" y="7698658"/>
            <a:ext cx="2007333" cy="259571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8750D-10A5-4DC2-949D-8D1469D7CAA1}"/>
              </a:ext>
            </a:extLst>
          </p:cNvPr>
          <p:cNvCxnSpPr/>
          <p:nvPr/>
        </p:nvCxnSpPr>
        <p:spPr>
          <a:xfrm flipH="1" flipV="1">
            <a:off x="13212869" y="7698658"/>
            <a:ext cx="1651820" cy="259571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F36B33-4A4E-414C-B8A0-A6C58AF48A51}"/>
              </a:ext>
            </a:extLst>
          </p:cNvPr>
          <p:cNvCxnSpPr/>
          <p:nvPr/>
        </p:nvCxnSpPr>
        <p:spPr>
          <a:xfrm flipV="1">
            <a:off x="12427786" y="2713703"/>
            <a:ext cx="0" cy="2625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A87395-C4D0-48B1-B685-FC546F130787}"/>
              </a:ext>
            </a:extLst>
          </p:cNvPr>
          <p:cNvCxnSpPr/>
          <p:nvPr/>
        </p:nvCxnSpPr>
        <p:spPr>
          <a:xfrm flipH="1">
            <a:off x="10181492" y="2713703"/>
            <a:ext cx="226614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E0D37B2-AB5F-4310-AB04-F7367DC7BDEA}"/>
              </a:ext>
            </a:extLst>
          </p:cNvPr>
          <p:cNvSpPr/>
          <p:nvPr/>
        </p:nvSpPr>
        <p:spPr>
          <a:xfrm>
            <a:off x="7898397" y="9892648"/>
            <a:ext cx="3215148" cy="35691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2E0F1F-9028-4C9F-B17B-B129C8ACFAAD}"/>
              </a:ext>
            </a:extLst>
          </p:cNvPr>
          <p:cNvSpPr/>
          <p:nvPr/>
        </p:nvSpPr>
        <p:spPr>
          <a:xfrm>
            <a:off x="13676076" y="9892648"/>
            <a:ext cx="3215148" cy="35691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3A6501-B505-49FA-A1DD-E16024D5B2A7}"/>
              </a:ext>
            </a:extLst>
          </p:cNvPr>
          <p:cNvCxnSpPr/>
          <p:nvPr/>
        </p:nvCxnSpPr>
        <p:spPr>
          <a:xfrm flipH="1">
            <a:off x="4360985" y="7561385"/>
            <a:ext cx="1899138" cy="273298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EEA733C-5692-4DAE-ADB1-D3E5DB1B275E}"/>
              </a:ext>
            </a:extLst>
          </p:cNvPr>
          <p:cNvCxnSpPr/>
          <p:nvPr/>
        </p:nvCxnSpPr>
        <p:spPr>
          <a:xfrm>
            <a:off x="6752492" y="7561385"/>
            <a:ext cx="1969477" cy="273298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5B1A0EA-D762-464B-8905-973081CEEA19}"/>
              </a:ext>
            </a:extLst>
          </p:cNvPr>
          <p:cNvCxnSpPr>
            <a:cxnSpLocks/>
          </p:cNvCxnSpPr>
          <p:nvPr/>
        </p:nvCxnSpPr>
        <p:spPr>
          <a:xfrm>
            <a:off x="7284167" y="7530871"/>
            <a:ext cx="7255857" cy="295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5A11B9A-5C78-480D-9E89-275E5CDD11BD}"/>
              </a:ext>
            </a:extLst>
          </p:cNvPr>
          <p:cNvSpPr/>
          <p:nvPr/>
        </p:nvSpPr>
        <p:spPr>
          <a:xfrm>
            <a:off x="10912095" y="5356500"/>
            <a:ext cx="2861187" cy="23597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5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  <p:bldP spid="6" grpId="1" animBg="1"/>
      <p:bldP spid="3" grpId="0" animBg="1"/>
      <p:bldP spid="3" grpId="1" animBg="1"/>
      <p:bldP spid="9" grpId="0" animBg="1"/>
      <p:bldP spid="9" grpId="1" animBg="1"/>
      <p:bldP spid="25" grpId="0" animBg="1"/>
      <p:bldP spid="25" grpId="1" animBg="1"/>
      <p:bldP spid="25" grpId="4" animBg="1"/>
      <p:bldP spid="26" grpId="0" animBg="1"/>
      <p:bldP spid="26" grpId="1" animBg="1"/>
      <p:bldP spid="38" grpId="0" animBg="1"/>
      <p:bldP spid="38" grpId="1" animBg="1"/>
      <p:bldP spid="38" grpId="2" animBg="1"/>
      <p:bldP spid="38" grpId="3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1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 (From WPScan)</a:t>
            </a:r>
            <a:endParaRPr/>
          </a:p>
        </p:txBody>
      </p:sp>
      <p:sp>
        <p:nvSpPr>
          <p:cNvPr id="2366" name="Google Shape;2366;p1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367" name="Google Shape;2367;p141"/>
          <p:cNvSpPr txBox="1">
            <a:spLocks noGrp="1"/>
          </p:cNvSpPr>
          <p:nvPr>
            <p:ph type="body" idx="3"/>
          </p:nvPr>
        </p:nvSpPr>
        <p:spPr>
          <a:xfrm>
            <a:off x="717338" y="192465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8" name="Google Shape;2368;p141"/>
          <p:cNvGraphicFramePr/>
          <p:nvPr/>
        </p:nvGraphicFramePr>
        <p:xfrm>
          <a:off x="1190925" y="2835050"/>
          <a:ext cx="21995625" cy="10043010"/>
        </p:xfrm>
        <a:graphic>
          <a:graphicData uri="http://schemas.openxmlformats.org/drawingml/2006/table">
            <a:tbl>
              <a:tblPr>
                <a:noFill/>
                <a:tableStyleId>{D903FA6A-C9BB-4DCB-90FC-703BF3B1C47B}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XMLRPC GHOST Vulnerability Scanner</a:t>
                      </a:r>
                      <a:endParaRPr sz="3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(CVE-2015-0235)</a:t>
                      </a:r>
                      <a:endParaRPr sz="3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to determine if it is vulnerable to the GHOST using WordPress XMLRPC interface</a:t>
                      </a:r>
                      <a:endParaRPr sz="3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If vulnerable, system will segfault (segmentation fault - where unauthorized is trying to get into memory system) and return a server error</a:t>
                      </a:r>
                      <a:endParaRPr sz="3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XMLRPC DoS</a:t>
                      </a:r>
                      <a:endParaRPr sz="3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(CVE-2014-5266)</a:t>
                      </a:r>
                      <a:endParaRPr sz="3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to XML based denial of service</a:t>
                      </a:r>
                      <a:endParaRPr sz="3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 can have an effect in availability (CIA Triad)</a:t>
                      </a:r>
                      <a:endParaRPr sz="3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XML-RPC Username/Password Login Scanner</a:t>
                      </a:r>
                      <a:endParaRPr sz="3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(CVE-1999-0502)</a:t>
                      </a:r>
                      <a:endParaRPr sz="3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Attempts to authenticate against Wordpress-site (via XMLRPC) using different combinations </a:t>
                      </a:r>
                      <a:endParaRPr sz="3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 can be done to get the username &amp; password of the web server for authentication</a:t>
                      </a:r>
                      <a:endParaRPr sz="3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XML RPC Pingback API </a:t>
                      </a:r>
                      <a:endParaRPr sz="3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/ Pingback Locator</a:t>
                      </a:r>
                      <a:endParaRPr sz="3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(CVE-2013-0235)</a:t>
                      </a:r>
                      <a:endParaRPr sz="3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attackers to send HTTP request to intranet servers for port-scanning attack.</a:t>
                      </a:r>
                      <a:endParaRPr sz="3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One server can expose all the internal server composition</a:t>
                      </a:r>
                      <a:endParaRPr sz="3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1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74" name="Google Shape;2374;p1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375" name="Google Shape;2375;p142"/>
          <p:cNvSpPr txBox="1">
            <a:spLocks noGrp="1"/>
          </p:cNvSpPr>
          <p:nvPr>
            <p:ph type="body" idx="3"/>
          </p:nvPr>
        </p:nvSpPr>
        <p:spPr>
          <a:xfrm>
            <a:off x="717350" y="17115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76" name="Google Shape;2376;p142"/>
          <p:cNvGraphicFramePr/>
          <p:nvPr/>
        </p:nvGraphicFramePr>
        <p:xfrm>
          <a:off x="1190938" y="2558775"/>
          <a:ext cx="21995625" cy="10545930"/>
        </p:xfrm>
        <a:graphic>
          <a:graphicData uri="http://schemas.openxmlformats.org/drawingml/2006/table">
            <a:tbl>
              <a:tblPr>
                <a:noFill/>
                <a:tableStyleId>{D903FA6A-C9BB-4DCB-90FC-703BF3B1C47B}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User Enumeration </a:t>
                      </a:r>
                      <a:endParaRPr sz="4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WPScan detect the list of users with the specific options used (-u)</a:t>
                      </a:r>
                      <a:endParaRPr sz="4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can get the username to target the specific account.</a:t>
                      </a:r>
                      <a:endParaRPr sz="4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 22 SSH </a:t>
                      </a:r>
                      <a:endParaRPr sz="4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&amp; Weak Password</a:t>
                      </a:r>
                      <a:endParaRPr sz="4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Having Port 22 SSH open, anyone with the username and password can get into the system</a:t>
                      </a:r>
                      <a:endParaRPr sz="4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Anyone can brute force attack the authentication for the system</a:t>
                      </a:r>
                      <a:endParaRPr sz="4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Exposure/ wp-config.php</a:t>
                      </a:r>
                      <a:br>
                        <a:rPr lang="en-US" sz="420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-US" sz="4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&amp; SQL Database</a:t>
                      </a:r>
                      <a:endParaRPr sz="4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Database Configuration in Plaintext</a:t>
                      </a:r>
                      <a:endParaRPr sz="4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Once the config file is seen, anyone can grab the Id &amp; pw.</a:t>
                      </a:r>
                      <a:br>
                        <a:rPr lang="en-US" sz="420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-US" sz="4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Better protect it with encryption.</a:t>
                      </a:r>
                      <a:endParaRPr sz="4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sudo privileges</a:t>
                      </a:r>
                      <a:endParaRPr sz="4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is given access to sudo privileges via Python</a:t>
                      </a:r>
                      <a:endParaRPr sz="4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can escalate to root privileges easily gaining access to the system</a:t>
                      </a:r>
                      <a:endParaRPr sz="4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1" name="Google Shape;2381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82" name="Google Shape;2382;p14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7</a:t>
            </a:fld>
            <a:endParaRPr sz="1600"/>
          </a:p>
        </p:txBody>
      </p:sp>
      <p:sp>
        <p:nvSpPr>
          <p:cNvPr id="2383" name="Google Shape;2383;p143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84" name="Google Shape;2384;p143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1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 sz="6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Wordpress User Enumeration</a:t>
            </a:r>
            <a:endParaRPr/>
          </a:p>
        </p:txBody>
      </p:sp>
      <p:sp>
        <p:nvSpPr>
          <p:cNvPr id="2390" name="Google Shape;2390;p1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91" name="Google Shape;2391;p144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9144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WPScan was used to find the 2 users: Michael and Steven wpscan </a:t>
            </a: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–-url http://192.168.1.110/wordpress -eu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392" name="Google Shape;239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400" y="3734725"/>
            <a:ext cx="20828273" cy="85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3" name="Google Shape;2393;p144"/>
          <p:cNvSpPr/>
          <p:nvPr/>
        </p:nvSpPr>
        <p:spPr>
          <a:xfrm>
            <a:off x="5687950" y="5648475"/>
            <a:ext cx="1410600" cy="613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>
              <a:alpha val="715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  <p:sp>
        <p:nvSpPr>
          <p:cNvPr id="2394" name="Google Shape;2394;p144"/>
          <p:cNvSpPr/>
          <p:nvPr/>
        </p:nvSpPr>
        <p:spPr>
          <a:xfrm>
            <a:off x="5820600" y="7063950"/>
            <a:ext cx="1410600" cy="613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>
              <a:alpha val="715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1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 sz="6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Port 22 SSH &amp; Weak Password </a:t>
            </a:r>
            <a:endParaRPr/>
          </a:p>
        </p:txBody>
      </p:sp>
      <p:sp>
        <p:nvSpPr>
          <p:cNvPr id="2400" name="Google Shape;2400;p1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401" name="Google Shape;2401;p145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9144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Hydra was used to get Michael’s password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02" name="Google Shape;240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25" y="3172850"/>
            <a:ext cx="21335997" cy="9287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3" name="Google Shape;2403;p145"/>
          <p:cNvCxnSpPr/>
          <p:nvPr/>
        </p:nvCxnSpPr>
        <p:spPr>
          <a:xfrm>
            <a:off x="5446950" y="5091675"/>
            <a:ext cx="162225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4" name="Google Shape;2404;p145"/>
          <p:cNvCxnSpPr/>
          <p:nvPr/>
        </p:nvCxnSpPr>
        <p:spPr>
          <a:xfrm rot="10800000" flipH="1">
            <a:off x="2131400" y="5446875"/>
            <a:ext cx="2703600" cy="19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5" name="Google Shape;2405;p145"/>
          <p:cNvSpPr/>
          <p:nvPr/>
        </p:nvSpPr>
        <p:spPr>
          <a:xfrm>
            <a:off x="2080650" y="9595800"/>
            <a:ext cx="17545800" cy="558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1207</Words>
  <Application>Microsoft Office PowerPoint</Application>
  <PresentationFormat>Custom</PresentationFormat>
  <Paragraphs>171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7" baseType="lpstr">
      <vt:lpstr>Roboto Medium</vt:lpstr>
      <vt:lpstr>Roboto Light</vt:lpstr>
      <vt:lpstr>Roboto Black</vt:lpstr>
      <vt:lpstr>Lato Light</vt:lpstr>
      <vt:lpstr>Poppins</vt:lpstr>
      <vt:lpstr>Helvetica Neue</vt:lpstr>
      <vt:lpstr>Arial</vt:lpstr>
      <vt:lpstr>Calibri</vt:lpstr>
      <vt:lpstr>Poppins Medium</vt:lpstr>
      <vt:lpstr>Inconsolata</vt:lpstr>
      <vt:lpstr>Roboto</vt:lpstr>
      <vt:lpstr>Amatic SC</vt:lpstr>
      <vt:lpstr>Roboto Thin</vt:lpstr>
      <vt:lpstr>Office Theme</vt:lpstr>
      <vt:lpstr>Simple Light</vt:lpstr>
      <vt:lpstr>2_Custom Design</vt:lpstr>
      <vt:lpstr>Simple Light</vt:lpstr>
      <vt:lpstr>Final Engagement Attack, Defense &amp; Analysis of a Vulnerable Network</vt:lpstr>
      <vt:lpstr>Table of Contents</vt:lpstr>
      <vt:lpstr>Network Topology &amp; Critical Vulnerabilities </vt:lpstr>
      <vt:lpstr>Network Topology</vt:lpstr>
      <vt:lpstr>Critical Vulnerabilities: Target 1 (From WPScan)</vt:lpstr>
      <vt:lpstr>Critical Vulnerabilities: Target 1</vt:lpstr>
      <vt:lpstr>Exploits Used </vt:lpstr>
      <vt:lpstr>Exploitation: Wordpress User Enumeration</vt:lpstr>
      <vt:lpstr>Exploitation: Open Port 22 SSH &amp; Weak Password </vt:lpstr>
      <vt:lpstr>Exploitation: Open Port 22 SSH &amp; Weak Password  </vt:lpstr>
      <vt:lpstr>Exploitation: Sensitive Data Exposure</vt:lpstr>
      <vt:lpstr>Exploitation: Sensitive Data Exposure Password Hash With Insufficient Computational Effort</vt:lpstr>
      <vt:lpstr>Exploitation: Python Sudo Privileges</vt:lpstr>
      <vt:lpstr>Mitigation Strategies </vt:lpstr>
      <vt:lpstr>Stealth Exploitation of (Wordpress User Enumeration)</vt:lpstr>
      <vt:lpstr>Stealth Exploitation of [Open Ports 22 SSH]</vt:lpstr>
      <vt:lpstr>Stealth Exploitation of (Sensitive Data Exposure)</vt:lpstr>
      <vt:lpstr>Stealth Exploitation of (Python Sudo Privileges)</vt:lpstr>
      <vt:lpstr>References: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</dc:title>
  <cp:lastModifiedBy>Eun-Seok Kim</cp:lastModifiedBy>
  <cp:revision>12</cp:revision>
  <dcterms:modified xsi:type="dcterms:W3CDTF">2021-10-07T01:25:40Z</dcterms:modified>
</cp:coreProperties>
</file>